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6"/>
  </p:notesMasterIdLst>
  <p:sldIdLst>
    <p:sldId id="258" r:id="rId2"/>
    <p:sldId id="257" r:id="rId3"/>
    <p:sldId id="259" r:id="rId4"/>
    <p:sldId id="260" r:id="rId5"/>
    <p:sldId id="261" r:id="rId6"/>
    <p:sldId id="269" r:id="rId7"/>
    <p:sldId id="270" r:id="rId8"/>
    <p:sldId id="262" r:id="rId9"/>
    <p:sldId id="263" r:id="rId10"/>
    <p:sldId id="265" r:id="rId11"/>
    <p:sldId id="264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2CE3A-76D0-4D9E-86C1-A88509D411E7}" type="datetimeFigureOut">
              <a:rPr lang="es-ES" smtClean="0"/>
              <a:t>17/09/2024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66358-1141-404B-A15E-EA8BD59499D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13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66358-1141-404B-A15E-EA8BD59499D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94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66358-1141-404B-A15E-EA8BD59499D1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29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66358-1141-404B-A15E-EA8BD59499D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6767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66358-1141-404B-A15E-EA8BD59499D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44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66358-1141-404B-A15E-EA8BD59499D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53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66358-1141-404B-A15E-EA8BD59499D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724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66358-1141-404B-A15E-EA8BD59499D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09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1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7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8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5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8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1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0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4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8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6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03" r:id="rId6"/>
    <p:sldLayoutId id="2147483699" r:id="rId7"/>
    <p:sldLayoutId id="2147483700" r:id="rId8"/>
    <p:sldLayoutId id="2147483701" r:id="rId9"/>
    <p:sldLayoutId id="2147483702" r:id="rId10"/>
    <p:sldLayoutId id="2147483704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://www.euroargen.fervill.com.a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C7A6741-7E4C-1E4C-3101-4934FEF0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336" y="-27573"/>
            <a:ext cx="4866967" cy="68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4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7381253" y="2816942"/>
            <a:ext cx="2677143" cy="501441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LIMANGUS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6285583" y="3430940"/>
            <a:ext cx="5424634" cy="3115201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3/8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Limousin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 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5/8 Angus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Estabilizar la raza en el tiempo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Animales homogéneos 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30 años de trabajo</a:t>
            </a:r>
          </a:p>
        </p:txBody>
      </p:sp>
      <p:pic>
        <p:nvPicPr>
          <p:cNvPr id="5" name="Imagen 4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xmlns="" id="{74856A69-7ABE-B69D-4582-5147B7F22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3" y="641552"/>
            <a:ext cx="5176101" cy="59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5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1113192" y="2212258"/>
            <a:ext cx="2160950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LIMFLEX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191729" y="3016460"/>
            <a:ext cx="6858000" cy="3375018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Cruzamiento raza Angus X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Limousin</a:t>
            </a:r>
            <a:endParaRPr lang="es-ES" b="1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Diferentes porcentajes (50%, 75% …)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No homogéneo 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F1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acorne</a:t>
            </a:r>
            <a:endParaRPr lang="es-ES" b="1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Vigor híbrido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Aumento de rendimiento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es-ES" b="1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5" name="Imagen 4" descr="Una vaca junto a una cerca de madera&#10;&#10;Descripción generada automáticamente con confianza media">
            <a:extLst>
              <a:ext uri="{FF2B5EF4-FFF2-40B4-BE49-F238E27FC236}">
                <a16:creationId xmlns:a16="http://schemas.microsoft.com/office/drawing/2014/main" xmlns="" id="{938C6C53-93A1-2C48-75EB-CF962AD12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5" y="301646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85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1113191" y="442453"/>
            <a:ext cx="4923329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EJEMPLO FINCA TEJEDA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49D099D-84B6-8C61-9EDB-B6EED0436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11" y="1061888"/>
            <a:ext cx="4778478" cy="358385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2461B0DF-5B82-F93F-D1A7-BC25CC409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602379"/>
              </p:ext>
            </p:extLst>
          </p:nvPr>
        </p:nvGraphicFramePr>
        <p:xfrm>
          <a:off x="838198" y="4795581"/>
          <a:ext cx="10827777" cy="1973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2401">
                  <a:extLst>
                    <a:ext uri="{9D8B030D-6E8A-4147-A177-3AD203B41FA5}">
                      <a16:colId xmlns:a16="http://schemas.microsoft.com/office/drawing/2014/main" xmlns="" val="49128189"/>
                    </a:ext>
                  </a:extLst>
                </a:gridCol>
                <a:gridCol w="1516315">
                  <a:extLst>
                    <a:ext uri="{9D8B030D-6E8A-4147-A177-3AD203B41FA5}">
                      <a16:colId xmlns:a16="http://schemas.microsoft.com/office/drawing/2014/main" xmlns="" val="2109618389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2658937472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4164750905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1999281301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788365643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2463889758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4279189310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1367489562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1376203828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637262404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2386603486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2538609609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338031380"/>
                    </a:ext>
                  </a:extLst>
                </a:gridCol>
                <a:gridCol w="640697">
                  <a:extLst>
                    <a:ext uri="{9D8B030D-6E8A-4147-A177-3AD203B41FA5}">
                      <a16:colId xmlns:a16="http://schemas.microsoft.com/office/drawing/2014/main" xmlns="" val="995891818"/>
                    </a:ext>
                  </a:extLst>
                </a:gridCol>
              </a:tblGrid>
              <a:tr h="187111"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900" u="none" strike="noStrike">
                          <a:effectLst/>
                          <a:highlight>
                            <a:srgbClr val="FFFF99"/>
                          </a:highlight>
                        </a:rPr>
                        <a:t>REPOSICION 1º MES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900" u="none" strike="noStrike">
                          <a:effectLst/>
                          <a:highlight>
                            <a:srgbClr val="FFFF99"/>
                          </a:highlight>
                        </a:rPr>
                        <a:t>REPOSICION 2º MES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900" u="none" strike="noStrike" dirty="0">
                          <a:effectLst/>
                          <a:highlight>
                            <a:srgbClr val="FFFF99"/>
                          </a:highlight>
                        </a:rPr>
                        <a:t>REPOSICION 3º MES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900" u="none" strike="noStrike">
                          <a:effectLst/>
                          <a:highlight>
                            <a:srgbClr val="FFFF99"/>
                          </a:highlight>
                        </a:rPr>
                        <a:t>REPOSICION 4º MES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9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1370339"/>
                  </a:ext>
                </a:extLst>
              </a:tr>
              <a:tr h="5346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Nº Animal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Raza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Peso vivo </a:t>
                      </a:r>
                      <a:b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</a:br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11-04-2024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Peso vivo   10-05-2024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kilos Repuestos por mes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kilos repuestos por dia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Peso vivo   10-06-2024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kilos Repuestos por mes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kilos repuestos por dia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  <a:highlight>
                            <a:srgbClr val="C6E0B4"/>
                          </a:highlight>
                        </a:rPr>
                        <a:t>Peso vivo   11-07-2024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  <a:highlight>
                            <a:srgbClr val="C6E0B4"/>
                          </a:highlight>
                        </a:rPr>
                        <a:t>kilos Repuestos por mes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kilos repuestos por dia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Peso vivo  10-08-2024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kilos Repuestos por mes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kilos repuestos por dia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extLst>
                  <a:ext uri="{0D108BD9-81ED-4DB2-BD59-A6C34878D82A}">
                    <a16:rowId xmlns:a16="http://schemas.microsoft.com/office/drawing/2014/main" xmlns="" val="3346330285"/>
                  </a:ext>
                </a:extLst>
              </a:tr>
              <a:tr h="17820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ES020816194273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ANGUS/LIMUSIN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180,0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242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62,00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2,14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285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43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1,39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330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45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1,45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360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30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1,00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extLst>
                  <a:ext uri="{0D108BD9-81ED-4DB2-BD59-A6C34878D82A}">
                    <a16:rowId xmlns:a16="http://schemas.microsoft.com/office/drawing/2014/main" xmlns="" val="3324504021"/>
                  </a:ext>
                </a:extLst>
              </a:tr>
              <a:tr h="32316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ES040816194286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ANGUS/ CONJUNTO MESTIZO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195,0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277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82,00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2,83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352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75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2,42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415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63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2,03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465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50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1,67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extLst>
                  <a:ext uri="{0D108BD9-81ED-4DB2-BD59-A6C34878D82A}">
                    <a16:rowId xmlns:a16="http://schemas.microsoft.com/office/drawing/2014/main" xmlns="" val="3402744314"/>
                  </a:ext>
                </a:extLst>
              </a:tr>
              <a:tr h="32316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ES020816744228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  <a:highlight>
                            <a:srgbClr val="C6E0B4"/>
                          </a:highlight>
                        </a:rPr>
                        <a:t>ANGUS/ CONJUNTO MESTIZO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210,0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285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75,00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2,59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370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85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2,74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435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65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2,10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480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45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1,50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ctr"/>
                </a:tc>
                <a:extLst>
                  <a:ext uri="{0D108BD9-81ED-4DB2-BD59-A6C34878D82A}">
                    <a16:rowId xmlns:a16="http://schemas.microsoft.com/office/drawing/2014/main" xmlns="" val="2098343966"/>
                  </a:ext>
                </a:extLst>
              </a:tr>
              <a:tr h="178201"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extLst>
                  <a:ext uri="{0D108BD9-81ED-4DB2-BD59-A6C34878D82A}">
                    <a16:rowId xmlns:a16="http://schemas.microsoft.com/office/drawing/2014/main" xmlns="" val="2237562386"/>
                  </a:ext>
                </a:extLst>
              </a:tr>
              <a:tr h="249482"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 dirty="0">
                          <a:effectLst/>
                        </a:rPr>
                        <a:t>585,0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 dirty="0">
                          <a:effectLst/>
                        </a:rPr>
                        <a:t>804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219,00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u="none" strike="noStrike">
                          <a:effectLst/>
                          <a:highlight>
                            <a:srgbClr val="D9D9D9"/>
                          </a:highlight>
                        </a:rPr>
                        <a:t>2,52</a:t>
                      </a:r>
                      <a:endParaRPr lang="es-ES" sz="13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1007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203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u="none" strike="noStrike" dirty="0">
                          <a:effectLst/>
                          <a:highlight>
                            <a:srgbClr val="D9D9D9"/>
                          </a:highlight>
                        </a:rPr>
                        <a:t>2,18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 dirty="0">
                          <a:effectLst/>
                        </a:rPr>
                        <a:t>1180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173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u="none" strike="noStrike">
                          <a:effectLst/>
                          <a:highlight>
                            <a:srgbClr val="D9D9D9"/>
                          </a:highlight>
                        </a:rPr>
                        <a:t>1,86</a:t>
                      </a:r>
                      <a:endParaRPr lang="es-ES" sz="13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1305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u="none" strike="noStrike">
                          <a:effectLst/>
                        </a:rPr>
                        <a:t>125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u="none" strike="noStrike" dirty="0">
                          <a:effectLst/>
                          <a:highlight>
                            <a:srgbClr val="D9D9D9"/>
                          </a:highlight>
                        </a:rPr>
                        <a:t>1,39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778" marR="7778" marT="7778" marB="0" anchor="b"/>
                </a:tc>
                <a:extLst>
                  <a:ext uri="{0D108BD9-81ED-4DB2-BD59-A6C34878D82A}">
                    <a16:rowId xmlns:a16="http://schemas.microsoft.com/office/drawing/2014/main" xmlns="" val="2548673338"/>
                  </a:ext>
                </a:extLst>
              </a:tr>
            </a:tbl>
          </a:graphicData>
        </a:graphic>
      </p:graphicFrame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45B4686F-FFCB-0A88-0FC4-CC74F501315B}"/>
              </a:ext>
            </a:extLst>
          </p:cNvPr>
          <p:cNvSpPr txBox="1">
            <a:spLocks/>
          </p:cNvSpPr>
          <p:nvPr/>
        </p:nvSpPr>
        <p:spPr>
          <a:xfrm>
            <a:off x="5830048" y="3016460"/>
            <a:ext cx="6366874" cy="1629286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Rendimiento F1 Angus X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Limousin</a:t>
            </a:r>
            <a:endParaRPr lang="es-ES" b="1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≥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Limousin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 puro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Partos fáciles, mayor calidad </a:t>
            </a:r>
          </a:p>
        </p:txBody>
      </p:sp>
    </p:spTree>
    <p:extLst>
      <p:ext uri="{BB962C8B-B14F-4D97-AF65-F5344CB8AC3E}">
        <p14:creationId xmlns:p14="http://schemas.microsoft.com/office/powerpoint/2010/main" val="3075847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434765" y="958644"/>
            <a:ext cx="6799006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FUTURO PROLIMANGUS Y RED BIFE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191729" y="3038999"/>
            <a:ext cx="6799006" cy="2388409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La genética Angus argentina es una 	herramienta mejoradora dentro 	de los requisitos europeos en el 	marco de la ganadería 	regenerativa y sostenible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E4928EC-9CF3-266F-64C7-007B7BF61816}"/>
              </a:ext>
            </a:extLst>
          </p:cNvPr>
          <p:cNvSpPr txBox="1"/>
          <p:nvPr/>
        </p:nvSpPr>
        <p:spPr>
          <a:xfrm>
            <a:off x="3318387" y="6017034"/>
            <a:ext cx="5899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800" b="1" dirty="0">
                <a:solidFill>
                  <a:schemeClr val="tx2">
                    <a:alpha val="60000"/>
                  </a:schemeClr>
                </a:solidFill>
                <a:hlinkClick r:id="rId4"/>
              </a:rPr>
              <a:t>www.euroargen.fervill.com.ar</a:t>
            </a:r>
            <a:endParaRPr lang="es-ES" sz="2800" b="1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0E43A7D-2A6C-3CCF-AC46-034576603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963" y="2972215"/>
            <a:ext cx="3203621" cy="29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3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434765" y="958644"/>
            <a:ext cx="6261003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GRACIAS POR SU ATENCIÓN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46CDDF9-768E-3728-FDDE-7C93132AA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74" y="1887794"/>
            <a:ext cx="6630181" cy="4418394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A72A2BA4-44C2-B422-82F6-FDCF16D5593A}"/>
              </a:ext>
            </a:extLst>
          </p:cNvPr>
          <p:cNvSpPr txBox="1">
            <a:spLocks/>
          </p:cNvSpPr>
          <p:nvPr/>
        </p:nvSpPr>
        <p:spPr>
          <a:xfrm>
            <a:off x="7725392" y="5904264"/>
            <a:ext cx="3984836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COLOSO (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Mozodiel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804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19B36E71-93BD-4984-AC9C-CC9FB9CC06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D18BAF6-6061-0A5C-029E-2407B70B4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695" y="2507223"/>
            <a:ext cx="10906743" cy="3465871"/>
          </a:xfrm>
        </p:spPr>
        <p:txBody>
          <a:bodyPr anchor="t">
            <a:noAutofit/>
          </a:bodyPr>
          <a:lstStyle/>
          <a:p>
            <a:pPr marL="228600" indent="0">
              <a:lnSpc>
                <a:spcPct val="100000"/>
              </a:lnSpc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El inicio: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Ganadería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charolesa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 Emilia de Castro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Primera instalación: raza avileña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Año 2015 “</a:t>
            </a:r>
            <a:r>
              <a:rPr lang="es-ES" b="1" i="1" dirty="0">
                <a:solidFill>
                  <a:schemeClr val="tx2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ANGUS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” (formación ganadería regenerativa)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Restaurante “Angus Deli”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Proyecto “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EuroArgen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”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C65A1F49-E9FD-35D4-CDE7-1B9A15CC1237}"/>
              </a:ext>
            </a:extLst>
          </p:cNvPr>
          <p:cNvSpPr/>
          <p:nvPr/>
        </p:nvSpPr>
        <p:spPr>
          <a:xfrm>
            <a:off x="8448734" y="2094271"/>
            <a:ext cx="2317589" cy="427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2AC73E5-38E8-3A65-E45B-445F48944081}"/>
              </a:ext>
            </a:extLst>
          </p:cNvPr>
          <p:cNvSpPr/>
          <p:nvPr/>
        </p:nvSpPr>
        <p:spPr>
          <a:xfrm>
            <a:off x="10766323" y="2389239"/>
            <a:ext cx="235974" cy="1327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D1153B9-681C-C9FD-ABF3-B6A45D86D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2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1083696" y="2389240"/>
            <a:ext cx="5228614" cy="589938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La raza ABERDEEN ANGUS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5486406" y="3346622"/>
            <a:ext cx="6607278" cy="3200400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Especie: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Bos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 Taurus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Origen: Escocia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Capa: Negra o Roja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Cosmopolita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70% del ganado vacuno en el 	mundo (pureza y cruzamientos)</a:t>
            </a:r>
          </a:p>
        </p:txBody>
      </p:sp>
      <p:pic>
        <p:nvPicPr>
          <p:cNvPr id="8" name="Imagen 7" descr="Una vaca en el campo&#10;&#10;Descripción generada automáticamente">
            <a:extLst>
              <a:ext uri="{FF2B5EF4-FFF2-40B4-BE49-F238E27FC236}">
                <a16:creationId xmlns:a16="http://schemas.microsoft.com/office/drawing/2014/main" xmlns="" id="{C42FF894-7789-FD6B-0CAA-638C77158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9" y="3436768"/>
            <a:ext cx="4532995" cy="30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8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1083696" y="2507223"/>
            <a:ext cx="10582278" cy="3465871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La raza ABERDEEN ANGUS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1197392" y="3272204"/>
            <a:ext cx="5695026" cy="3351771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Características productivas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Facilidad de parto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Precocidad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Fertilidad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Docilidad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- Calidad de la carne</a:t>
            </a:r>
          </a:p>
        </p:txBody>
      </p:sp>
      <p:pic>
        <p:nvPicPr>
          <p:cNvPr id="9" name="Imagen 8" descr="Una vaca en el campo&#10;&#10;Descripción generada automáticamente">
            <a:extLst>
              <a:ext uri="{FF2B5EF4-FFF2-40B4-BE49-F238E27FC236}">
                <a16:creationId xmlns:a16="http://schemas.microsoft.com/office/drawing/2014/main" xmlns="" id="{79A09061-C724-D0CD-3575-B8F353210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5" y="3155191"/>
            <a:ext cx="3896281" cy="35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91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1206943" y="1622330"/>
            <a:ext cx="4004498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ANGUS ARGENTINO</a:t>
            </a:r>
          </a:p>
        </p:txBody>
      </p:sp>
      <p:pic>
        <p:nvPicPr>
          <p:cNvPr id="6" name="Imagen 5" descr="La cara de un caballo&#10;&#10;Descripción generada automáticamente con confianza media">
            <a:extLst>
              <a:ext uri="{FF2B5EF4-FFF2-40B4-BE49-F238E27FC236}">
                <a16:creationId xmlns:a16="http://schemas.microsoft.com/office/drawing/2014/main" xmlns="" id="{8C2F4261-026D-202C-D637-001AD1167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69" y="3073101"/>
            <a:ext cx="4267200" cy="32004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6123348" y="3073101"/>
            <a:ext cx="5695026" cy="3200400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AAA y SRA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Biotipo pastoril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Tamaño moderado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Eficiencia alimentaria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Rusticidad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Calidad racial</a:t>
            </a:r>
          </a:p>
        </p:txBody>
      </p:sp>
    </p:spTree>
    <p:extLst>
      <p:ext uri="{BB962C8B-B14F-4D97-AF65-F5344CB8AC3E}">
        <p14:creationId xmlns:p14="http://schemas.microsoft.com/office/powerpoint/2010/main" val="2176505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5823191" y="2890686"/>
            <a:ext cx="4004498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ANGUS ARGENTINO</a:t>
            </a:r>
          </a:p>
        </p:txBody>
      </p:sp>
      <p:pic>
        <p:nvPicPr>
          <p:cNvPr id="5" name="Imagen 4" descr="Aplicación&#10;&#10;Descripción generada automáticamente con confianza baja">
            <a:extLst>
              <a:ext uri="{FF2B5EF4-FFF2-40B4-BE49-F238E27FC236}">
                <a16:creationId xmlns:a16="http://schemas.microsoft.com/office/drawing/2014/main" xmlns="" id="{E0C868C0-6EAD-81C9-A64A-3F1764A58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1" y="619435"/>
            <a:ext cx="4260762" cy="56928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33E7EE4-3988-2BC2-75B3-8B0D250C7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92" y="3591220"/>
            <a:ext cx="7219502" cy="27210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C1C4109-9180-A1F7-9979-B51851DEC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480" y="211430"/>
            <a:ext cx="3311039" cy="22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6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1206943" y="958662"/>
            <a:ext cx="5105368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ANGUS ROJO ARGENTINO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6123348" y="3309069"/>
            <a:ext cx="5695026" cy="297221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Gen recesivo rojo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Dificultad de selección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Biotipo argentino homogéneo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Adaptación al sol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Aceptación mercado capa roja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es-ES" b="1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3FC62E1-621C-0970-9D5B-8CD8489B8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97" y="2123768"/>
            <a:ext cx="4457108" cy="44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9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1083696" y="2507223"/>
            <a:ext cx="4004498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CRUZAMIENTOS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533716" y="3447233"/>
            <a:ext cx="5852335" cy="2972216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Vigor híbrido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Raza mejorante </a:t>
            </a:r>
          </a:p>
          <a:p>
            <a:pPr marL="228600" indent="0">
              <a:lnSpc>
                <a:spcPct val="100000"/>
              </a:lnSpc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Con razas autóctonas,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cebuinas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, 	británicas y continentales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Brangus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, careta y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limangus</a:t>
            </a:r>
            <a:endParaRPr lang="es-ES" b="1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AC03861-4C0A-6923-B19A-7BF450A2D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690" y="3170909"/>
            <a:ext cx="4699819" cy="352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5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7133040-2C14-96ED-4B6B-54FBA33A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99" y="0"/>
            <a:ext cx="4143953" cy="297221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A36B3AF7-4703-1A0B-E9D1-EB9398861998}"/>
              </a:ext>
            </a:extLst>
          </p:cNvPr>
          <p:cNvSpPr txBox="1">
            <a:spLocks/>
          </p:cNvSpPr>
          <p:nvPr/>
        </p:nvSpPr>
        <p:spPr>
          <a:xfrm>
            <a:off x="1113192" y="2050030"/>
            <a:ext cx="4004498" cy="619435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LIMANGUS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BBE44B3-16BC-0104-CFA2-69F760502573}"/>
              </a:ext>
            </a:extLst>
          </p:cNvPr>
          <p:cNvSpPr txBox="1">
            <a:spLocks/>
          </p:cNvSpPr>
          <p:nvPr/>
        </p:nvSpPr>
        <p:spPr>
          <a:xfrm>
            <a:off x="6447811" y="2988490"/>
            <a:ext cx="5424634" cy="3358743"/>
          </a:xfrm>
          <a:prstGeom prst="rect">
            <a:avLst/>
          </a:prstGeom>
        </p:spPr>
        <p:txBody>
          <a:bodyPr anchor="t">
            <a:no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Raza sintética argentina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Angus argentino X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Limousin</a:t>
            </a:r>
            <a:endParaRPr lang="es-ES" b="1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Cualidades maternales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Eficiencia alimentaria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Rendimiento </a:t>
            </a:r>
          </a:p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Calidad de carne</a:t>
            </a:r>
          </a:p>
        </p:txBody>
      </p:sp>
      <p:pic>
        <p:nvPicPr>
          <p:cNvPr id="6" name="Imagen 5" descr="Una vaca parada junto a un caballo&#10;&#10;Descripción generada automáticamente con confianza media">
            <a:extLst>
              <a:ext uri="{FF2B5EF4-FFF2-40B4-BE49-F238E27FC236}">
                <a16:creationId xmlns:a16="http://schemas.microsoft.com/office/drawing/2014/main" xmlns="" id="{4E9CBE6C-EEE2-D360-FD4F-439360BE4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9" y="2773696"/>
            <a:ext cx="5059924" cy="346387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80DA51F-3F76-B78C-EDD6-AF52F9259546}"/>
              </a:ext>
            </a:extLst>
          </p:cNvPr>
          <p:cNvSpPr txBox="1"/>
          <p:nvPr/>
        </p:nvSpPr>
        <p:spPr>
          <a:xfrm>
            <a:off x="99555" y="6312005"/>
            <a:ext cx="6714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Gran campeón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limangus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 Palermo 2024 (Cabaña </a:t>
            </a:r>
            <a:r>
              <a:rPr lang="es-ES" b="1" dirty="0" err="1">
                <a:solidFill>
                  <a:schemeClr val="tx2">
                    <a:alpha val="60000"/>
                  </a:schemeClr>
                </a:solidFill>
              </a:rPr>
              <a:t>Atigué</a:t>
            </a:r>
            <a:r>
              <a:rPr lang="es-ES" b="1" dirty="0">
                <a:solidFill>
                  <a:schemeClr val="tx2">
                    <a:alpha val="6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9024572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362</Words>
  <Application>Microsoft Office PowerPoint</Application>
  <PresentationFormat>Panorámica</PresentationFormat>
  <Paragraphs>152</Paragraphs>
  <Slides>14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Angsana New</vt:lpstr>
      <vt:lpstr>Aptos</vt:lpstr>
      <vt:lpstr>Arial</vt:lpstr>
      <vt:lpstr>Avenir Next LT Pro</vt:lpstr>
      <vt:lpstr>Calibri</vt:lpstr>
      <vt:lpstr>Sabon Next LT</vt:lpstr>
      <vt:lpstr>Wingdings</vt:lpstr>
      <vt:lpstr>LuminousVTI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IGNACIO CALVO ARENILLAS</dc:creator>
  <cp:lastModifiedBy>Ricky</cp:lastModifiedBy>
  <cp:revision>21</cp:revision>
  <dcterms:created xsi:type="dcterms:W3CDTF">2024-09-01T14:57:12Z</dcterms:created>
  <dcterms:modified xsi:type="dcterms:W3CDTF">2024-09-17T22:39:33Z</dcterms:modified>
</cp:coreProperties>
</file>